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8" r:id="rId2"/>
    <p:sldId id="370" r:id="rId3"/>
    <p:sldId id="369" r:id="rId4"/>
    <p:sldId id="368" r:id="rId5"/>
    <p:sldId id="366" r:id="rId6"/>
  </p:sldIdLst>
  <p:sldSz cx="12192000" cy="6858000"/>
  <p:notesSz cx="6797675" cy="9856788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43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3" clrIdx="0"/>
  <p:cmAuthor id="1" name="Хамицев Артур Сергеевич" initials="ХАС" lastIdx="0" clrIdx="1">
    <p:extLst>
      <p:ext uri="{19B8F6BF-5375-455C-9EA6-DF929625EA0E}">
        <p15:presenceInfo xmlns:p15="http://schemas.microsoft.com/office/powerpoint/2012/main" userId="Хамицев Артур Серге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057"/>
    <a:srgbClr val="D2E8B7"/>
    <a:srgbClr val="F5F5F5"/>
    <a:srgbClr val="EFF0F1"/>
    <a:srgbClr val="E9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93142"/>
  </p:normalViewPr>
  <p:slideViewPr>
    <p:cSldViewPr snapToGrid="0">
      <p:cViewPr varScale="1">
        <p:scale>
          <a:sx n="68" d="100"/>
          <a:sy n="68" d="100"/>
        </p:scale>
        <p:origin x="726" y="66"/>
      </p:cViewPr>
      <p:guideLst>
        <p:guide pos="14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F21F0-B5AA-44B3-A1D1-861E42B1959A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66ED5F50-9CB4-4354-93D5-81E7382320EB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26E4C-C26C-4AB6-BC3B-0231819F3AB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2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26E4C-C26C-4AB6-BC3B-0231819F3AB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33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26E4C-C26C-4AB6-BC3B-0231819F3AB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7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think-cell Slide" r:id="rId4" imgW="229" imgH="229" progId="TCLayout.ActiveDocument.1">
                  <p:embed/>
                </p:oleObj>
              </mc:Choice>
              <mc:Fallback>
                <p:oleObj name="think-cell Slide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482008" y="1851757"/>
            <a:ext cx="11224093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1132" marR="4453">
              <a:lnSpc>
                <a:spcPct val="101099"/>
              </a:lnSpc>
              <a:tabLst>
                <a:tab pos="2316476" algn="l"/>
              </a:tabLst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482008" y="1198817"/>
            <a:ext cx="11227984" cy="4460369"/>
            <a:chOff x="361506" y="1198816"/>
            <a:chExt cx="8420988" cy="4460369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361506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 userDrawn="1"/>
          </p:nvCxnSpPr>
          <p:spPr>
            <a:xfrm>
              <a:off x="361506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482007" y="3711293"/>
            <a:ext cx="11224095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1677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833205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480000" y="6609812"/>
            <a:ext cx="10848000" cy="1384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Источники: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6419835"/>
            <a:ext cx="10848000" cy="1384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9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/>
              <a:t>1 Сноска</a:t>
            </a:r>
          </a:p>
        </p:txBody>
      </p:sp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80000" y="266844"/>
            <a:ext cx="11232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en-US" altLang="zh-CN"/>
              <a:t>Click to edit Master title style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80000" y="266844"/>
            <a:ext cx="11232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en-US" altLang="zh-CN"/>
              <a:t>Click to edit Master title style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234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9384489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think-cell Slide" r:id="rId9" imgW="229" imgH="229" progId="TCLayout.ActiveDocument.1">
                  <p:embed/>
                </p:oleObj>
              </mc:Choice>
              <mc:Fallback>
                <p:oleObj name="think-cell Slide" r:id="rId9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ru-RU" sz="2000" b="1" i="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 bwMode="auto">
          <a:xfrm>
            <a:off x="480000" y="266844"/>
            <a:ext cx="11232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defTabSz="457200" hangingPunct="0">
              <a:lnSpc>
                <a:spcPts val="2500"/>
              </a:lnSpc>
            </a:pPr>
            <a:r>
              <a:rPr lang="ru-RU" altLang="zh-CN" dirty="0"/>
              <a:t>Образец заголовка</a:t>
            </a:r>
            <a:endParaRPr lang="en-US" altLang="zh-CN" dirty="0"/>
          </a:p>
        </p:txBody>
      </p:sp>
      <p:sp>
        <p:nvSpPr>
          <p:cNvPr id="5" name="Shape 233"/>
          <p:cNvSpPr>
            <a:spLocks noChangeArrowheads="1"/>
          </p:cNvSpPr>
          <p:nvPr userDrawn="1"/>
        </p:nvSpPr>
        <p:spPr bwMode="auto">
          <a:xfrm>
            <a:off x="11768110" y="6608528"/>
            <a:ext cx="288000" cy="1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+mj-lt"/>
                <a:ea typeface="Helvetica Neue"/>
                <a:cs typeface="Helvetica Neue"/>
                <a:sym typeface="Helvetica Neue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53" r:id="rId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tp.sberbank-ast.ru/" TargetMode="External"/><Relationship Id="rId4" Type="http://schemas.openxmlformats.org/officeDocument/2006/relationships/hyperlink" Target="&#1085;&#1072;&#1096;.&#1076;&#1086;&#1084;.&#1088;&#1092;/&#1089;&#1077;&#1088;&#1074;&#1080;&#1089;&#1099;/&#1087;&#1088;&#1086;&#1075;&#1088;&#1072;&#1084;&#1084;&#1072;_&#1074;&#1099;&#1082;&#1091;&#1087;&#1072;_&#1078;&#1080;&#1083;&#1100;&#1103;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07118781"/>
              </p:ext>
            </p:ext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0655" y="2996382"/>
            <a:ext cx="11193190" cy="865237"/>
          </a:xfrm>
        </p:spPr>
        <p:txBody>
          <a:bodyPr wrap="square">
            <a:spAutoFit/>
          </a:bodyPr>
          <a:lstStyle/>
          <a:p>
            <a:r>
              <a:rPr lang="ru-RU" sz="2900" dirty="0"/>
              <a:t>Программа приобретения стандартного жилья </a:t>
            </a:r>
            <a:br>
              <a:rPr lang="ru-RU" sz="2900" dirty="0"/>
            </a:br>
            <a:r>
              <a:rPr lang="ru-RU" sz="2900" dirty="0"/>
              <a:t>у застройщиков в целях его последующей реализации</a:t>
            </a:r>
          </a:p>
        </p:txBody>
      </p:sp>
      <p:pic>
        <p:nvPicPr>
          <p:cNvPr id="10" name="Изображение 14" descr="1_Визитная карточка-04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441"/>
          <a:stretch/>
        </p:blipFill>
        <p:spPr>
          <a:xfrm>
            <a:off x="11049000" y="368499"/>
            <a:ext cx="679449" cy="69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52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27" name="Object 2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pic>
        <p:nvPicPr>
          <p:cNvPr id="29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61EE8938-71AB-0746-B417-737CD8A62D9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441"/>
          <a:stretch/>
        </p:blipFill>
        <p:spPr>
          <a:xfrm>
            <a:off x="11542733" y="261747"/>
            <a:ext cx="424296" cy="436139"/>
          </a:xfrm>
          <a:prstGeom prst="rect">
            <a:avLst/>
          </a:prstGeom>
        </p:spPr>
      </p:pic>
      <p:sp>
        <p:nvSpPr>
          <p:cNvPr id="13" name="Прямоугольник 11">
            <a:extLst>
              <a:ext uri="{FF2B5EF4-FFF2-40B4-BE49-F238E27FC236}">
                <a16:creationId xmlns:a16="http://schemas.microsoft.com/office/drawing/2014/main" id="{80B8ABEB-CCE9-3741-8930-31A36B872979}"/>
              </a:ext>
            </a:extLst>
          </p:cNvPr>
          <p:cNvSpPr/>
          <p:nvPr/>
        </p:nvSpPr>
        <p:spPr>
          <a:xfrm>
            <a:off x="227518" y="2641650"/>
            <a:ext cx="5383074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accent6"/>
              </a:buClr>
            </a:pPr>
            <a:r>
              <a:rPr lang="ru-RU" sz="1900" b="1" dirty="0">
                <a:solidFill>
                  <a:schemeClr val="accent6"/>
                </a:solidFill>
              </a:rPr>
              <a:t>Критерии участия в программе</a:t>
            </a:r>
          </a:p>
        </p:txBody>
      </p:sp>
      <p:sp>
        <p:nvSpPr>
          <p:cNvPr id="38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3685579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Срок сдачи в эксплуатацию</a:t>
            </a:r>
          </a:p>
        </p:txBody>
      </p:sp>
      <p:sp>
        <p:nvSpPr>
          <p:cNvPr id="32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076770" y="3820857"/>
            <a:ext cx="3533822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Не позднее 31 декабря 2021 г.</a:t>
            </a:r>
            <a:endParaRPr lang="en-US" sz="1400" b="1" dirty="0"/>
          </a:p>
        </p:txBody>
      </p:sp>
      <p:sp>
        <p:nvSpPr>
          <p:cNvPr id="53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4298573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Механизм финансирования</a:t>
            </a:r>
          </a:p>
        </p:txBody>
      </p:sp>
      <p:sp>
        <p:nvSpPr>
          <p:cNvPr id="34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076770" y="4326130"/>
            <a:ext cx="3533822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С правом привлечения </a:t>
            </a:r>
            <a:r>
              <a:rPr lang="ru-RU" sz="1400" b="1" dirty="0" smtClean="0"/>
              <a:t>средств </a:t>
            </a:r>
            <a:r>
              <a:rPr lang="ru-RU" sz="1400" b="1" dirty="0"/>
              <a:t>дольщиков в рамках 214-ФЗ</a:t>
            </a:r>
          </a:p>
        </p:txBody>
      </p:sp>
      <p:sp>
        <p:nvSpPr>
          <p:cNvPr id="52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3072585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Регионы строительства</a:t>
            </a:r>
          </a:p>
        </p:txBody>
      </p:sp>
      <p:sp>
        <p:nvSpPr>
          <p:cNvPr id="54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076770" y="3207863"/>
            <a:ext cx="3533822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Все субъекты Российской </a:t>
            </a:r>
            <a:r>
              <a:rPr lang="ru-RU" sz="1400" b="1" dirty="0" smtClean="0"/>
              <a:t>Федерации</a:t>
            </a:r>
            <a:br>
              <a:rPr lang="ru-RU" sz="1400" b="1" dirty="0" smtClean="0"/>
            </a:br>
            <a:r>
              <a:rPr lang="ru-RU" sz="800" dirty="0" smtClean="0"/>
              <a:t>в которых осуществляется долевое строительство жилья</a:t>
            </a:r>
            <a:endParaRPr lang="en-US" sz="1400" b="1" dirty="0"/>
          </a:p>
        </p:txBody>
      </p:sp>
      <p:sp>
        <p:nvSpPr>
          <p:cNvPr id="55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4911567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Доля проданной площади в доме</a:t>
            </a:r>
          </a:p>
        </p:txBody>
      </p:sp>
      <p:sp>
        <p:nvSpPr>
          <p:cNvPr id="56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076770" y="5046845"/>
            <a:ext cx="3533822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Более 30</a:t>
            </a:r>
            <a:r>
              <a:rPr lang="ru-RU" sz="1400" b="1" dirty="0" smtClean="0"/>
              <a:t>% площади квартир</a:t>
            </a:r>
            <a:endParaRPr lang="ru-RU" sz="1400" b="1" dirty="0"/>
          </a:p>
        </p:txBody>
      </p:sp>
      <p:sp>
        <p:nvSpPr>
          <p:cNvPr id="57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5524561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Тип квартир</a:t>
            </a:r>
          </a:p>
        </p:txBody>
      </p:sp>
      <p:sp>
        <p:nvSpPr>
          <p:cNvPr id="58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076771" y="5659839"/>
            <a:ext cx="3533822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Стандартное </a:t>
            </a:r>
            <a:r>
              <a:rPr lang="ru-RU" sz="1400" b="1" dirty="0" smtClean="0"/>
              <a:t>жилье</a:t>
            </a:r>
            <a:r>
              <a:rPr lang="ru-RU" sz="1400" b="1" baseline="30000" dirty="0" smtClean="0"/>
              <a:t>2</a:t>
            </a:r>
            <a:endParaRPr lang="ru-RU" sz="1400" b="1" dirty="0"/>
          </a:p>
        </p:txBody>
      </p:sp>
      <p:cxnSp>
        <p:nvCxnSpPr>
          <p:cNvPr id="85" name="Прямая соединительная линия 84"/>
          <p:cNvCxnSpPr>
            <a:cxnSpLocks/>
          </p:cNvCxnSpPr>
          <p:nvPr/>
        </p:nvCxnSpPr>
        <p:spPr>
          <a:xfrm>
            <a:off x="2076770" y="5461064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cxnSpLocks/>
          </p:cNvCxnSpPr>
          <p:nvPr/>
        </p:nvCxnSpPr>
        <p:spPr>
          <a:xfrm>
            <a:off x="2076770" y="4848070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cxnSpLocks/>
          </p:cNvCxnSpPr>
          <p:nvPr/>
        </p:nvCxnSpPr>
        <p:spPr>
          <a:xfrm>
            <a:off x="2076770" y="4235076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cxnSpLocks/>
          </p:cNvCxnSpPr>
          <p:nvPr/>
        </p:nvCxnSpPr>
        <p:spPr>
          <a:xfrm>
            <a:off x="2076770" y="3622082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7">
            <a:extLst>
              <a:ext uri="{FF2B5EF4-FFF2-40B4-BE49-F238E27FC236}">
                <a16:creationId xmlns:a16="http://schemas.microsoft.com/office/drawing/2014/main" id="{5BF1D034-80A2-9A4E-9194-B97ED00A1898}"/>
              </a:ext>
            </a:extLst>
          </p:cNvPr>
          <p:cNvSpPr/>
          <p:nvPr/>
        </p:nvSpPr>
        <p:spPr>
          <a:xfrm>
            <a:off x="227518" y="6195444"/>
            <a:ext cx="11739511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accent6"/>
              </a:buClr>
            </a:pPr>
            <a:r>
              <a:rPr lang="ru-RU" sz="800" baseline="30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Начальная цена – средневзвешенная цена 1 квадратного метра жилых помещений в рассматриваемом доме, рассчитанная на данных о сделках с уплатой взносов в компенсационный фонд и данных из опубликованных проектных деклараций</a:t>
            </a:r>
          </a:p>
          <a:p>
            <a:pPr>
              <a:spcBef>
                <a:spcPts val="300"/>
              </a:spcBef>
              <a:buClr>
                <a:schemeClr val="accent6"/>
              </a:buClr>
            </a:pPr>
            <a:r>
              <a:rPr lang="ru-RU" sz="800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ru-RU" sz="800" baseline="30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Согласно приказу Минстроя 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России от 29.04.2020 № 237/</a:t>
            </a:r>
            <a:r>
              <a:rPr lang="ru-RU" sz="800" dirty="0" err="1">
                <a:solidFill>
                  <a:schemeClr val="bg1">
                    <a:lumMod val="65000"/>
                  </a:schemeClr>
                </a:solidFill>
              </a:rPr>
              <a:t>пр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 «Об утверждении условий отнесения жилых помещений к стандартному жилью» </a:t>
            </a:r>
          </a:p>
          <a:p>
            <a:pPr>
              <a:spcBef>
                <a:spcPts val="300"/>
              </a:spcBef>
              <a:buClr>
                <a:schemeClr val="accent6"/>
              </a:buClr>
            </a:pP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Проверка 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</a:rPr>
              <a:t>на соответствие критериям производится на основании опубликованных проектных декларациях в Единой информационной системе жилищного строительства по состоянию на 15.05.2020 г</a:t>
            </a:r>
            <a:r>
              <a:rPr lang="ru-RU" sz="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ru-RU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518" y="1336470"/>
            <a:ext cx="11739511" cy="99001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285750" indent="-285750">
              <a:spcBef>
                <a:spcPts val="5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Программа выкупа реализуется через электронные торги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(на площадке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Сбербанк-АСТ)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5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 торгов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предлагаемый Застройщиком размер дисконта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(в %) 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от начальной 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цены</a:t>
            </a:r>
            <a:r>
              <a:rPr lang="ru-RU" sz="1400" b="1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 кв. м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совокупности квартир </a:t>
            </a:r>
            <a:b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в одном доме. Начальный дисконт – не менее 15 %</a:t>
            </a:r>
          </a:p>
          <a:p>
            <a:pPr marL="285750" indent="-285750">
              <a:spcBef>
                <a:spcPts val="5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Участие в торгах бесплатное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плата за заключение договора не взимается</a:t>
            </a:r>
          </a:p>
        </p:txBody>
      </p:sp>
      <p:sp>
        <p:nvSpPr>
          <p:cNvPr id="30" name="Заголовок 6">
            <a:extLst>
              <a:ext uri="{FF2B5EF4-FFF2-40B4-BE49-F238E27FC236}">
                <a16:creationId xmlns:a16="http://schemas.microsoft.com/office/drawing/2014/main" id="{45444B13-E7A9-434F-9D2C-014DABF90C4C}"/>
              </a:ext>
            </a:extLst>
          </p:cNvPr>
          <p:cNvSpPr txBox="1">
            <a:spLocks/>
          </p:cNvSpPr>
          <p:nvPr/>
        </p:nvSpPr>
        <p:spPr bwMode="auto">
          <a:xfrm>
            <a:off x="227518" y="287456"/>
            <a:ext cx="1127693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120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</a:rPr>
              <a:t>Программа выкупа стандартного жилья у застройщиков</a:t>
            </a:r>
          </a:p>
        </p:txBody>
      </p:sp>
      <p:sp>
        <p:nvSpPr>
          <p:cNvPr id="31" name="Прямоугольник 11">
            <a:extLst>
              <a:ext uri="{FF2B5EF4-FFF2-40B4-BE49-F238E27FC236}">
                <a16:creationId xmlns:a16="http://schemas.microsoft.com/office/drawing/2014/main" id="{9A178AAA-91E4-754A-BB67-452028308938}"/>
              </a:ext>
            </a:extLst>
          </p:cNvPr>
          <p:cNvSpPr/>
          <p:nvPr/>
        </p:nvSpPr>
        <p:spPr>
          <a:xfrm>
            <a:off x="227518" y="961107"/>
            <a:ext cx="5383074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300"/>
              </a:spcBef>
              <a:buClr>
                <a:schemeClr val="accent6"/>
              </a:buClr>
            </a:pPr>
            <a:r>
              <a:rPr lang="ru-RU" sz="1900" b="1" dirty="0">
                <a:solidFill>
                  <a:schemeClr val="accent6"/>
                </a:solidFill>
              </a:rPr>
              <a:t>О программе</a:t>
            </a:r>
          </a:p>
        </p:txBody>
      </p:sp>
      <p:sp>
        <p:nvSpPr>
          <p:cNvPr id="44" name="Прямоугольник 7">
            <a:extLst>
              <a:ext uri="{FF2B5EF4-FFF2-40B4-BE49-F238E27FC236}">
                <a16:creationId xmlns:a16="http://schemas.microsoft.com/office/drawing/2014/main" id="{78F27D5C-55AF-4448-A367-4DF91642A8DA}"/>
              </a:ext>
            </a:extLst>
          </p:cNvPr>
          <p:cNvSpPr/>
          <p:nvPr/>
        </p:nvSpPr>
        <p:spPr>
          <a:xfrm>
            <a:off x="6583955" y="3685579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Статус квартир</a:t>
            </a:r>
          </a:p>
        </p:txBody>
      </p:sp>
      <p:sp>
        <p:nvSpPr>
          <p:cNvPr id="45" name="Прямоугольник 7">
            <a:extLst>
              <a:ext uri="{FF2B5EF4-FFF2-40B4-BE49-F238E27FC236}">
                <a16:creationId xmlns:a16="http://schemas.microsoft.com/office/drawing/2014/main" id="{1F96A221-D168-4E45-A5F7-8C54CEFF1AFF}"/>
              </a:ext>
            </a:extLst>
          </p:cNvPr>
          <p:cNvSpPr/>
          <p:nvPr/>
        </p:nvSpPr>
        <p:spPr>
          <a:xfrm>
            <a:off x="8433207" y="3713136"/>
            <a:ext cx="3533822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Выкупаются все непроданные квартиры в доме</a:t>
            </a:r>
          </a:p>
        </p:txBody>
      </p:sp>
      <p:sp>
        <p:nvSpPr>
          <p:cNvPr id="48" name="Прямоугольник 7">
            <a:extLst>
              <a:ext uri="{FF2B5EF4-FFF2-40B4-BE49-F238E27FC236}">
                <a16:creationId xmlns:a16="http://schemas.microsoft.com/office/drawing/2014/main" id="{9A380C42-5CFC-A249-8E31-4C3A8361CC20}"/>
              </a:ext>
            </a:extLst>
          </p:cNvPr>
          <p:cNvSpPr/>
          <p:nvPr/>
        </p:nvSpPr>
        <p:spPr>
          <a:xfrm>
            <a:off x="6583955" y="4298573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Налоги и сборы</a:t>
            </a:r>
          </a:p>
        </p:txBody>
      </p:sp>
      <p:sp>
        <p:nvSpPr>
          <p:cNvPr id="49" name="Прямоугольник 7">
            <a:extLst>
              <a:ext uri="{FF2B5EF4-FFF2-40B4-BE49-F238E27FC236}">
                <a16:creationId xmlns:a16="http://schemas.microsoft.com/office/drawing/2014/main" id="{348513CE-13A6-8542-9899-A3E2FD622688}"/>
              </a:ext>
            </a:extLst>
          </p:cNvPr>
          <p:cNvSpPr/>
          <p:nvPr/>
        </p:nvSpPr>
        <p:spPr>
          <a:xfrm>
            <a:off x="8433207" y="4326130"/>
            <a:ext cx="3533822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Отсутствует не уплаченная сумма </a:t>
            </a:r>
            <a:br>
              <a:rPr lang="ru-RU" sz="1400" b="1" dirty="0"/>
            </a:br>
            <a:r>
              <a:rPr lang="ru-RU" sz="1400" b="1" dirty="0"/>
              <a:t>по налогам и сборам застройщика</a:t>
            </a:r>
          </a:p>
        </p:txBody>
      </p:sp>
      <p:sp>
        <p:nvSpPr>
          <p:cNvPr id="51" name="Прямоугольник 7">
            <a:extLst>
              <a:ext uri="{FF2B5EF4-FFF2-40B4-BE49-F238E27FC236}">
                <a16:creationId xmlns:a16="http://schemas.microsoft.com/office/drawing/2014/main" id="{875D21FE-E47C-A441-84FC-5ADB17F2727E}"/>
              </a:ext>
            </a:extLst>
          </p:cNvPr>
          <p:cNvSpPr/>
          <p:nvPr/>
        </p:nvSpPr>
        <p:spPr>
          <a:xfrm>
            <a:off x="6583955" y="3072585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Стоимость объектов</a:t>
            </a:r>
          </a:p>
        </p:txBody>
      </p:sp>
      <p:sp>
        <p:nvSpPr>
          <p:cNvPr id="59" name="Прямоугольник 7">
            <a:extLst>
              <a:ext uri="{FF2B5EF4-FFF2-40B4-BE49-F238E27FC236}">
                <a16:creationId xmlns:a16="http://schemas.microsoft.com/office/drawing/2014/main" id="{AF2D406B-41E9-E341-850D-D1AFE78CF2B9}"/>
              </a:ext>
            </a:extLst>
          </p:cNvPr>
          <p:cNvSpPr/>
          <p:nvPr/>
        </p:nvSpPr>
        <p:spPr>
          <a:xfrm>
            <a:off x="8433206" y="3100142"/>
            <a:ext cx="3533823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spc="-30" dirty="0"/>
              <a:t>Не менее 100 млн руб. – минимальная сумма стоимости </a:t>
            </a:r>
            <a:r>
              <a:rPr lang="ru-RU" sz="1400" b="1" spc="-30" dirty="0" smtClean="0"/>
              <a:t>объектов в регионе</a:t>
            </a:r>
            <a:endParaRPr lang="ru-RU" sz="1400" b="1" spc="-30" dirty="0"/>
          </a:p>
        </p:txBody>
      </p:sp>
      <p:sp>
        <p:nvSpPr>
          <p:cNvPr id="61" name="Прямоугольник 7">
            <a:extLst>
              <a:ext uri="{FF2B5EF4-FFF2-40B4-BE49-F238E27FC236}">
                <a16:creationId xmlns:a16="http://schemas.microsoft.com/office/drawing/2014/main" id="{F73766C5-B6AA-7747-86B3-D27EEC8322D6}"/>
              </a:ext>
            </a:extLst>
          </p:cNvPr>
          <p:cNvSpPr/>
          <p:nvPr/>
        </p:nvSpPr>
        <p:spPr>
          <a:xfrm>
            <a:off x="6583955" y="4911567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dirty="0"/>
              <a:t>Банкротство</a:t>
            </a:r>
          </a:p>
        </p:txBody>
      </p:sp>
      <p:sp>
        <p:nvSpPr>
          <p:cNvPr id="62" name="Прямоугольник 7">
            <a:extLst>
              <a:ext uri="{FF2B5EF4-FFF2-40B4-BE49-F238E27FC236}">
                <a16:creationId xmlns:a16="http://schemas.microsoft.com/office/drawing/2014/main" id="{00304F68-0445-494B-A1FE-F27D65245A0A}"/>
              </a:ext>
            </a:extLst>
          </p:cNvPr>
          <p:cNvSpPr/>
          <p:nvPr/>
        </p:nvSpPr>
        <p:spPr>
          <a:xfrm>
            <a:off x="8433207" y="4939124"/>
            <a:ext cx="3533822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Отсутствует решение Арбитражного суда о введении банкротства</a:t>
            </a:r>
          </a:p>
        </p:txBody>
      </p:sp>
      <p:sp>
        <p:nvSpPr>
          <p:cNvPr id="64" name="Прямоугольник 7">
            <a:extLst>
              <a:ext uri="{FF2B5EF4-FFF2-40B4-BE49-F238E27FC236}">
                <a16:creationId xmlns:a16="http://schemas.microsoft.com/office/drawing/2014/main" id="{44F352DD-2FE3-704B-9A68-3B5ACFF6CAF7}"/>
              </a:ext>
            </a:extLst>
          </p:cNvPr>
          <p:cNvSpPr/>
          <p:nvPr/>
        </p:nvSpPr>
        <p:spPr>
          <a:xfrm>
            <a:off x="6583955" y="5524561"/>
            <a:ext cx="1705483" cy="48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/>
            </a:solidFill>
          </a:ln>
        </p:spPr>
        <p:txBody>
          <a:bodyPr wrap="square" lIns="54000" tIns="54000" rIns="54000" bIns="54000" anchor="ctr" anchorCtr="0">
            <a:noAutofit/>
          </a:bodyPr>
          <a:lstStyle/>
          <a:p>
            <a:pPr algn="ctr">
              <a:spcBef>
                <a:spcPts val="300"/>
              </a:spcBef>
              <a:buClr>
                <a:schemeClr val="accent6"/>
              </a:buClr>
            </a:pPr>
            <a:r>
              <a:rPr lang="ru-RU" sz="1400" spc="-30" dirty="0"/>
              <a:t>Проектная документация (ПД)</a:t>
            </a:r>
          </a:p>
        </p:txBody>
      </p:sp>
      <p:sp>
        <p:nvSpPr>
          <p:cNvPr id="65" name="Прямоугольник 7">
            <a:extLst>
              <a:ext uri="{FF2B5EF4-FFF2-40B4-BE49-F238E27FC236}">
                <a16:creationId xmlns:a16="http://schemas.microsoft.com/office/drawing/2014/main" id="{0F07D687-99D3-DA44-B4CA-DEA0CB17AFCA}"/>
              </a:ext>
            </a:extLst>
          </p:cNvPr>
          <p:cNvSpPr/>
          <p:nvPr/>
        </p:nvSpPr>
        <p:spPr>
          <a:xfrm>
            <a:off x="8433208" y="5552118"/>
            <a:ext cx="3533821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300"/>
              </a:spcBef>
              <a:buClr>
                <a:schemeClr val="tx1"/>
              </a:buClr>
            </a:pPr>
            <a:r>
              <a:rPr lang="ru-RU" sz="1400" b="1" dirty="0"/>
              <a:t>Наличие ПД и положительного заключения ее экспертизы</a:t>
            </a:r>
          </a:p>
        </p:txBody>
      </p: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40D9FF72-3B8C-E94D-B85F-9D24A8FC0A2C}"/>
              </a:ext>
            </a:extLst>
          </p:cNvPr>
          <p:cNvCxnSpPr>
            <a:cxnSpLocks/>
          </p:cNvCxnSpPr>
          <p:nvPr/>
        </p:nvCxnSpPr>
        <p:spPr>
          <a:xfrm>
            <a:off x="8433207" y="5461064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6E07D0F2-9013-F64C-A5E8-2BAA2DB40BE6}"/>
              </a:ext>
            </a:extLst>
          </p:cNvPr>
          <p:cNvCxnSpPr>
            <a:cxnSpLocks/>
          </p:cNvCxnSpPr>
          <p:nvPr/>
        </p:nvCxnSpPr>
        <p:spPr>
          <a:xfrm>
            <a:off x="8433207" y="4848070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B7D054F4-E253-0D4E-9567-C346C2614B17}"/>
              </a:ext>
            </a:extLst>
          </p:cNvPr>
          <p:cNvCxnSpPr>
            <a:cxnSpLocks/>
          </p:cNvCxnSpPr>
          <p:nvPr/>
        </p:nvCxnSpPr>
        <p:spPr>
          <a:xfrm>
            <a:off x="8433207" y="4235076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DBD807A0-D172-454A-98DF-5F3BC273467F}"/>
              </a:ext>
            </a:extLst>
          </p:cNvPr>
          <p:cNvCxnSpPr>
            <a:cxnSpLocks/>
          </p:cNvCxnSpPr>
          <p:nvPr/>
        </p:nvCxnSpPr>
        <p:spPr>
          <a:xfrm>
            <a:off x="8433207" y="3622082"/>
            <a:ext cx="3533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81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18CD89CC-5814-D643-BA40-C6F52B290B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441"/>
          <a:stretch/>
        </p:blipFill>
        <p:spPr>
          <a:xfrm>
            <a:off x="11542733" y="261747"/>
            <a:ext cx="424296" cy="436139"/>
          </a:xfrm>
          <a:prstGeom prst="rect">
            <a:avLst/>
          </a:prstGeom>
        </p:spPr>
      </p:pic>
      <p:sp>
        <p:nvSpPr>
          <p:cNvPr id="9" name="Заголовок 6">
            <a:extLst>
              <a:ext uri="{FF2B5EF4-FFF2-40B4-BE49-F238E27FC236}">
                <a16:creationId xmlns:a16="http://schemas.microsoft.com/office/drawing/2014/main" id="{EE79ED79-FFF9-C747-B499-E83B077942B8}"/>
              </a:ext>
            </a:extLst>
          </p:cNvPr>
          <p:cNvSpPr txBox="1">
            <a:spLocks/>
          </p:cNvSpPr>
          <p:nvPr/>
        </p:nvSpPr>
        <p:spPr bwMode="auto">
          <a:xfrm>
            <a:off x="227518" y="287456"/>
            <a:ext cx="1127693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120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</a:rPr>
              <a:t>Пошаговые действия застройщика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34000" y="1610034"/>
            <a:ext cx="11124000" cy="671222"/>
            <a:chOff x="678657" y="1698934"/>
            <a:chExt cx="10834687" cy="671222"/>
          </a:xfrm>
        </p:grpSpPr>
        <p:sp>
          <p:nvSpPr>
            <p:cNvPr id="33" name="Прямоугольник 7">
              <a:extLst>
                <a:ext uri="{FF2B5EF4-FFF2-40B4-BE49-F238E27FC236}">
                  <a16:creationId xmlns:a16="http://schemas.microsoft.com/office/drawing/2014/main" id="{88FB1081-13DE-7B4F-BB14-3B81D6CAB301}"/>
                </a:ext>
              </a:extLst>
            </p:cNvPr>
            <p:cNvSpPr/>
            <p:nvPr/>
          </p:nvSpPr>
          <p:spPr>
            <a:xfrm>
              <a:off x="678657" y="1698934"/>
              <a:ext cx="1705483" cy="6712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txBody>
            <a:bodyPr wrap="square" lIns="54000" tIns="54000" rIns="54000" bIns="54000" anchor="ctr" anchorCtr="0">
              <a:noAutofit/>
            </a:bodyPr>
            <a:lstStyle/>
            <a:p>
              <a:pPr algn="ctr">
                <a:spcBef>
                  <a:spcPts val="300"/>
                </a:spcBef>
                <a:buClr>
                  <a:schemeClr val="accent6"/>
                </a:buClr>
              </a:pPr>
              <a:r>
                <a:rPr lang="ru-RU" b="1" dirty="0"/>
                <a:t>Шаг 1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47EA4CF8-1656-5541-8E09-199B005088B8}"/>
                </a:ext>
              </a:extLst>
            </p:cNvPr>
            <p:cNvSpPr/>
            <p:nvPr/>
          </p:nvSpPr>
          <p:spPr>
            <a:xfrm>
              <a:off x="2553399" y="1751487"/>
              <a:ext cx="8959945" cy="59272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2000"/>
                </a:spcAft>
              </a:pP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Проверьте </a:t>
              </a:r>
              <a:r>
                <a:rPr lang="ru-RU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дом </a:t>
              </a: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на соответствие программе, узнайте стартовую цену продажи жилья </a:t>
              </a:r>
              <a:r>
                <a:rPr lang="ru-RU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на </a:t>
              </a: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сайте </a:t>
              </a:r>
              <a:r>
                <a:rPr lang="en-US" dirty="0" smtClean="0">
                  <a:hlinkClick r:id="rId4" action="ppaction://hlinkfile"/>
                </a:rPr>
                <a:t>https://</a:t>
              </a:r>
              <a:r>
                <a:rPr lang="ru-RU" dirty="0" err="1">
                  <a:hlinkClick r:id="rId4" action="ppaction://hlinkfile"/>
                </a:rPr>
                <a:t>наш.дом.рф</a:t>
              </a:r>
              <a:r>
                <a:rPr lang="ru-RU" dirty="0">
                  <a:hlinkClick r:id="rId4" action="ppaction://hlinkfile"/>
                </a:rPr>
                <a:t>/сервисы/</a:t>
              </a:r>
              <a:r>
                <a:rPr lang="ru-RU" dirty="0" err="1">
                  <a:hlinkClick r:id="rId4" action="ppaction://hlinkfile"/>
                </a:rPr>
                <a:t>программа_выкупа_жилья</a:t>
              </a:r>
              <a:endParaRPr lang="ru-RU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34000" y="2601228"/>
            <a:ext cx="11124000" cy="671222"/>
            <a:chOff x="678657" y="2652028"/>
            <a:chExt cx="10834687" cy="671222"/>
          </a:xfrm>
        </p:grpSpPr>
        <p:sp>
          <p:nvSpPr>
            <p:cNvPr id="36" name="Прямоугольник 7">
              <a:extLst>
                <a:ext uri="{FF2B5EF4-FFF2-40B4-BE49-F238E27FC236}">
                  <a16:creationId xmlns:a16="http://schemas.microsoft.com/office/drawing/2014/main" id="{3E5DD80D-4DC8-A241-85EF-EA524DA38905}"/>
                </a:ext>
              </a:extLst>
            </p:cNvPr>
            <p:cNvSpPr/>
            <p:nvPr/>
          </p:nvSpPr>
          <p:spPr>
            <a:xfrm>
              <a:off x="678657" y="2652028"/>
              <a:ext cx="1705483" cy="6712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txBody>
            <a:bodyPr wrap="square" lIns="54000" tIns="54000" rIns="54000" bIns="54000" anchor="ctr" anchorCtr="0">
              <a:noAutofit/>
            </a:bodyPr>
            <a:lstStyle/>
            <a:p>
              <a:pPr algn="ctr">
                <a:spcBef>
                  <a:spcPts val="300"/>
                </a:spcBef>
                <a:buClr>
                  <a:schemeClr val="accent6"/>
                </a:buClr>
              </a:pPr>
              <a:r>
                <a:rPr lang="ru-RU" b="1" dirty="0"/>
                <a:t>Шаг 2</a:t>
              </a: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CC7FC59E-FADA-7642-BA0D-585439F4DD08}"/>
                </a:ext>
              </a:extLst>
            </p:cNvPr>
            <p:cNvSpPr/>
            <p:nvPr/>
          </p:nvSpPr>
          <p:spPr>
            <a:xfrm>
              <a:off x="2553399" y="2719617"/>
              <a:ext cx="8959945" cy="5598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2000"/>
                </a:spcAft>
              </a:pP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Зарегистрируйся на электронной торговой площадке </a:t>
              </a:r>
              <a:r>
                <a:rPr lang="en-US" dirty="0">
                  <a:hlinkClick r:id="rId5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https://utp.sberbank-ast.ru/</a:t>
              </a:r>
              <a:r>
                <a:rPr lang="ru-RU" dirty="0"/>
                <a:t> </a:t>
              </a:r>
              <a:br>
                <a:rPr lang="ru-RU" dirty="0"/>
              </a:br>
              <a:endParaRPr lang="ru-RU" sz="1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4000" y="3592422"/>
            <a:ext cx="11123999" cy="740150"/>
            <a:chOff x="678657" y="3605122"/>
            <a:chExt cx="10834686" cy="740150"/>
          </a:xfrm>
        </p:grpSpPr>
        <p:sp>
          <p:nvSpPr>
            <p:cNvPr id="38" name="Прямоугольник 7">
              <a:extLst>
                <a:ext uri="{FF2B5EF4-FFF2-40B4-BE49-F238E27FC236}">
                  <a16:creationId xmlns:a16="http://schemas.microsoft.com/office/drawing/2014/main" id="{BB06B027-AF72-9444-B248-FE79B7FEA9AA}"/>
                </a:ext>
              </a:extLst>
            </p:cNvPr>
            <p:cNvSpPr/>
            <p:nvPr/>
          </p:nvSpPr>
          <p:spPr>
            <a:xfrm>
              <a:off x="678657" y="3605122"/>
              <a:ext cx="1705483" cy="6712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txBody>
            <a:bodyPr wrap="square" lIns="54000" tIns="54000" rIns="54000" bIns="54000" anchor="ctr" anchorCtr="0">
              <a:noAutofit/>
            </a:bodyPr>
            <a:lstStyle/>
            <a:p>
              <a:pPr algn="ctr">
                <a:spcBef>
                  <a:spcPts val="300"/>
                </a:spcBef>
                <a:buClr>
                  <a:schemeClr val="accent6"/>
                </a:buClr>
              </a:pPr>
              <a:r>
                <a:rPr lang="ru-RU" b="1" dirty="0"/>
                <a:t>Шаг 3</a:t>
              </a: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95ECAAD8-3C74-2D49-AF3B-CC534929174C}"/>
                </a:ext>
              </a:extLst>
            </p:cNvPr>
            <p:cNvSpPr/>
            <p:nvPr/>
          </p:nvSpPr>
          <p:spPr>
            <a:xfrm>
              <a:off x="2553398" y="3785439"/>
              <a:ext cx="8959945" cy="5598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2000"/>
                </a:spcAft>
              </a:pP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Соберите все необходимые документы </a:t>
              </a:r>
              <a:b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lang="ru-RU" sz="1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34000" y="4583616"/>
            <a:ext cx="11124000" cy="750374"/>
            <a:chOff x="678657" y="4558216"/>
            <a:chExt cx="10834685" cy="750374"/>
          </a:xfrm>
        </p:grpSpPr>
        <p:sp>
          <p:nvSpPr>
            <p:cNvPr id="40" name="Прямоугольник 7">
              <a:extLst>
                <a:ext uri="{FF2B5EF4-FFF2-40B4-BE49-F238E27FC236}">
                  <a16:creationId xmlns:a16="http://schemas.microsoft.com/office/drawing/2014/main" id="{82D067BD-2579-2444-A628-35F49E56189F}"/>
                </a:ext>
              </a:extLst>
            </p:cNvPr>
            <p:cNvSpPr/>
            <p:nvPr/>
          </p:nvSpPr>
          <p:spPr>
            <a:xfrm>
              <a:off x="678657" y="4558216"/>
              <a:ext cx="1705483" cy="6712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txBody>
            <a:bodyPr wrap="square" lIns="54000" tIns="54000" rIns="54000" bIns="54000" anchor="ctr" anchorCtr="0">
              <a:noAutofit/>
            </a:bodyPr>
            <a:lstStyle/>
            <a:p>
              <a:pPr algn="ctr">
                <a:spcBef>
                  <a:spcPts val="300"/>
                </a:spcBef>
                <a:buClr>
                  <a:schemeClr val="accent6"/>
                </a:buClr>
              </a:pPr>
              <a:r>
                <a:rPr lang="ru-RU" b="1" dirty="0"/>
                <a:t>Шаг 4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F9B2D36A-C9F8-9A49-A59A-028B59133D9B}"/>
                </a:ext>
              </a:extLst>
            </p:cNvPr>
            <p:cNvSpPr/>
            <p:nvPr/>
          </p:nvSpPr>
          <p:spPr>
            <a:xfrm>
              <a:off x="2553397" y="4748757"/>
              <a:ext cx="8959945" cy="55983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2000"/>
                </a:spcAft>
              </a:pP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Примите участие в </a:t>
              </a:r>
              <a:r>
                <a:rPr lang="ru-RU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торгах </a:t>
              </a: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lang="ru-RU" sz="1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34000" y="5574808"/>
            <a:ext cx="11124000" cy="671222"/>
            <a:chOff x="678657" y="5511308"/>
            <a:chExt cx="10834687" cy="671222"/>
          </a:xfrm>
        </p:grpSpPr>
        <p:sp>
          <p:nvSpPr>
            <p:cNvPr id="45" name="Прямоугольник 7">
              <a:extLst>
                <a:ext uri="{FF2B5EF4-FFF2-40B4-BE49-F238E27FC236}">
                  <a16:creationId xmlns:a16="http://schemas.microsoft.com/office/drawing/2014/main" id="{26D3DBAB-ADEE-C84B-83F3-CF242B38536B}"/>
                </a:ext>
              </a:extLst>
            </p:cNvPr>
            <p:cNvSpPr/>
            <p:nvPr/>
          </p:nvSpPr>
          <p:spPr>
            <a:xfrm>
              <a:off x="678657" y="5511308"/>
              <a:ext cx="1705483" cy="6712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2"/>
              </a:solidFill>
            </a:ln>
          </p:spPr>
          <p:txBody>
            <a:bodyPr wrap="square" lIns="54000" tIns="54000" rIns="54000" bIns="54000" anchor="ctr" anchorCtr="0">
              <a:noAutofit/>
            </a:bodyPr>
            <a:lstStyle/>
            <a:p>
              <a:pPr algn="ctr">
                <a:spcBef>
                  <a:spcPts val="300"/>
                </a:spcBef>
                <a:buClr>
                  <a:schemeClr val="accent6"/>
                </a:buClr>
              </a:pPr>
              <a:r>
                <a:rPr lang="ru-RU" b="1" dirty="0"/>
                <a:t>Шаг 5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B782C910-EA0D-B544-BB3A-AB6FBB86A320}"/>
                </a:ext>
              </a:extLst>
            </p:cNvPr>
            <p:cNvSpPr/>
            <p:nvPr/>
          </p:nvSpPr>
          <p:spPr>
            <a:xfrm>
              <a:off x="2553399" y="5712075"/>
              <a:ext cx="8959945" cy="26968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2000"/>
                </a:spcAft>
              </a:pPr>
              <a:r>
                <a:rPr lang="ru-RU" dirty="0">
                  <a:ea typeface="Calibri" panose="020F0502020204030204" pitchFamily="34" charset="0"/>
                  <a:cs typeface="Times New Roman" panose="02020603050405020304" pitchFamily="18" charset="0"/>
                </a:rPr>
                <a:t>Заключите ДДУ</a:t>
              </a:r>
            </a:p>
          </p:txBody>
        </p:sp>
      </p:grp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641455EE-69DA-3C40-ACFE-5A1FFF18C071}"/>
              </a:ext>
            </a:extLst>
          </p:cNvPr>
          <p:cNvCxnSpPr>
            <a:cxnSpLocks/>
          </p:cNvCxnSpPr>
          <p:nvPr/>
        </p:nvCxnSpPr>
        <p:spPr>
          <a:xfrm>
            <a:off x="2458802" y="2441242"/>
            <a:ext cx="919919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C8AE622-E82F-764A-B233-5548BC406752}"/>
              </a:ext>
            </a:extLst>
          </p:cNvPr>
          <p:cNvCxnSpPr>
            <a:cxnSpLocks/>
          </p:cNvCxnSpPr>
          <p:nvPr/>
        </p:nvCxnSpPr>
        <p:spPr>
          <a:xfrm>
            <a:off x="2458802" y="3432436"/>
            <a:ext cx="919919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53BD815-FE98-1645-8BD1-2C95EB3DB54F}"/>
              </a:ext>
            </a:extLst>
          </p:cNvPr>
          <p:cNvCxnSpPr>
            <a:cxnSpLocks/>
          </p:cNvCxnSpPr>
          <p:nvPr/>
        </p:nvCxnSpPr>
        <p:spPr>
          <a:xfrm>
            <a:off x="2458802" y="4423630"/>
            <a:ext cx="919919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AA6105BD-8FB4-C349-A7B0-EE226E1A305B}"/>
              </a:ext>
            </a:extLst>
          </p:cNvPr>
          <p:cNvCxnSpPr>
            <a:cxnSpLocks/>
          </p:cNvCxnSpPr>
          <p:nvPr/>
        </p:nvCxnSpPr>
        <p:spPr>
          <a:xfrm>
            <a:off x="2458802" y="5414824"/>
            <a:ext cx="919919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49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Объект 3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1" y="1"/>
          <a:ext cx="158751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31" name="Объект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"/>
                        <a:ext cx="158751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 hidden="1"/>
          <p:cNvSpPr/>
          <p:nvPr>
            <p:custDataLst>
              <p:tags r:id="rId3"/>
            </p:custDataLst>
          </p:nvPr>
        </p:nvSpPr>
        <p:spPr bwMode="auto">
          <a:xfrm>
            <a:off x="1524001" y="1"/>
            <a:ext cx="158751" cy="15875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C8B1E28-608A-2042-AAAF-91D3AD446A4E}"/>
              </a:ext>
            </a:extLst>
          </p:cNvPr>
          <p:cNvSpPr/>
          <p:nvPr/>
        </p:nvSpPr>
        <p:spPr>
          <a:xfrm>
            <a:off x="377371" y="5750319"/>
            <a:ext cx="1143725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/>
                </a:solidFill>
              </a:rPr>
              <a:t>Для застройщиков организуются поддерживающие сервисы, </a:t>
            </a:r>
            <a:br>
              <a:rPr lang="ru-RU" sz="1600" b="1" dirty="0">
                <a:solidFill>
                  <a:schemeClr val="accent6"/>
                </a:solidFill>
              </a:rPr>
            </a:br>
            <a:r>
              <a:rPr lang="ru-RU" sz="1600" b="1" dirty="0">
                <a:solidFill>
                  <a:schemeClr val="accent6"/>
                </a:solidFill>
              </a:rPr>
              <a:t>включая запуск горячей линии, Q&amp;A на сайте программы, </a:t>
            </a:r>
            <a:br>
              <a:rPr lang="ru-RU" sz="1600" b="1" dirty="0">
                <a:solidFill>
                  <a:schemeClr val="accent6"/>
                </a:solidFill>
              </a:rPr>
            </a:br>
            <a:r>
              <a:rPr lang="ru-RU" sz="1600" b="1" dirty="0">
                <a:solidFill>
                  <a:schemeClr val="accent6"/>
                </a:solidFill>
              </a:rPr>
              <a:t>почтовый ящик для обращений и консультации по подготовке документации</a:t>
            </a:r>
          </a:p>
        </p:txBody>
      </p:sp>
      <p:pic>
        <p:nvPicPr>
          <p:cNvPr id="43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9EBB4910-B254-D64D-BE92-D946E0AF42F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441"/>
          <a:stretch/>
        </p:blipFill>
        <p:spPr>
          <a:xfrm>
            <a:off x="11542733" y="261747"/>
            <a:ext cx="424296" cy="436139"/>
          </a:xfrm>
          <a:prstGeom prst="rect">
            <a:avLst/>
          </a:prstGeom>
        </p:spPr>
      </p:pic>
      <p:sp>
        <p:nvSpPr>
          <p:cNvPr id="45" name="Заголовок 6">
            <a:extLst>
              <a:ext uri="{FF2B5EF4-FFF2-40B4-BE49-F238E27FC236}">
                <a16:creationId xmlns:a16="http://schemas.microsoft.com/office/drawing/2014/main" id="{E6E78E13-49A7-BB43-A74C-2D46938F3462}"/>
              </a:ext>
            </a:extLst>
          </p:cNvPr>
          <p:cNvSpPr txBox="1">
            <a:spLocks/>
          </p:cNvSpPr>
          <p:nvPr/>
        </p:nvSpPr>
        <p:spPr bwMode="auto">
          <a:xfrm>
            <a:off x="227518" y="287456"/>
            <a:ext cx="1127693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120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</a:rPr>
              <a:t>Этапы программы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046A929-2110-6640-8D6B-9FEE9B60B6CE}"/>
              </a:ext>
            </a:extLst>
          </p:cNvPr>
          <p:cNvSpPr/>
          <p:nvPr/>
        </p:nvSpPr>
        <p:spPr>
          <a:xfrm>
            <a:off x="209759" y="3244115"/>
            <a:ext cx="1202741" cy="92333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Площадка, уведомления </a:t>
            </a:r>
            <a:br>
              <a:rPr lang="ru-RU" sz="1000" dirty="0"/>
            </a:br>
            <a:r>
              <a:rPr lang="ru-RU" sz="1000" dirty="0"/>
              <a:t>в ЛКЗ ЕИСЖС, сайт </a:t>
            </a:r>
            <a:r>
              <a:rPr lang="ru-RU" sz="1000" dirty="0" err="1"/>
              <a:t>дом.рф</a:t>
            </a:r>
            <a:r>
              <a:rPr lang="ru-RU" sz="1000" dirty="0"/>
              <a:t>, СМИ, </a:t>
            </a:r>
          </a:p>
          <a:p>
            <a:pPr algn="ctr">
              <a:buClr>
                <a:schemeClr val="accent6"/>
              </a:buClr>
            </a:pPr>
            <a:r>
              <a:rPr lang="ru-RU" sz="1000" dirty="0"/>
              <a:t>региональные власти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E8FB3A5-ECC5-C049-B3D4-11D1423D9F12}"/>
              </a:ext>
            </a:extLst>
          </p:cNvPr>
          <p:cNvSpPr/>
          <p:nvPr/>
        </p:nvSpPr>
        <p:spPr>
          <a:xfrm>
            <a:off x="2796628" y="3244115"/>
            <a:ext cx="1202741" cy="61555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Комиссия </a:t>
            </a:r>
            <a:br>
              <a:rPr lang="ru-RU" sz="1000" dirty="0"/>
            </a:br>
            <a:r>
              <a:rPr lang="ru-RU" sz="1000" dirty="0"/>
              <a:t>проверяет заявки </a:t>
            </a:r>
            <a:br>
              <a:rPr lang="ru-RU" sz="1000" dirty="0"/>
            </a:br>
            <a:r>
              <a:rPr lang="ru-RU" sz="1000" dirty="0"/>
              <a:t>на соответствие критериям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3649AC2-7E40-3744-9E3D-F4E90FDCD368}"/>
              </a:ext>
            </a:extLst>
          </p:cNvPr>
          <p:cNvSpPr/>
          <p:nvPr/>
        </p:nvSpPr>
        <p:spPr>
          <a:xfrm>
            <a:off x="4090062" y="3244115"/>
            <a:ext cx="1202741" cy="92333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Застройщики </a:t>
            </a:r>
            <a:br>
              <a:rPr lang="ru-RU" sz="1000" dirty="0"/>
            </a:br>
            <a:r>
              <a:rPr lang="ru-RU" sz="1000" dirty="0"/>
              <a:t>подают </a:t>
            </a:r>
            <a:br>
              <a:rPr lang="ru-RU" sz="1000" dirty="0"/>
            </a:br>
            <a:r>
              <a:rPr lang="ru-RU" sz="1000" dirty="0"/>
              <a:t>информацию </a:t>
            </a:r>
            <a:br>
              <a:rPr lang="ru-RU" sz="1000" dirty="0"/>
            </a:br>
            <a:r>
              <a:rPr lang="ru-RU" sz="1000" dirty="0"/>
              <a:t>о размере предлагаемого дисконта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172103D-4F8F-6543-86AC-D84593F2E8E8}"/>
              </a:ext>
            </a:extLst>
          </p:cNvPr>
          <p:cNvSpPr/>
          <p:nvPr/>
        </p:nvSpPr>
        <p:spPr>
          <a:xfrm>
            <a:off x="5383496" y="3244115"/>
            <a:ext cx="1202741" cy="769441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Ранжирование предложений </a:t>
            </a:r>
            <a:br>
              <a:rPr lang="ru-RU" sz="1000" dirty="0"/>
            </a:br>
            <a:r>
              <a:rPr lang="ru-RU" sz="1000" dirty="0"/>
              <a:t>в порядке убывания дисконта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8713293-D85E-174B-8649-C079318AD5E4}"/>
              </a:ext>
            </a:extLst>
          </p:cNvPr>
          <p:cNvSpPr/>
          <p:nvPr/>
        </p:nvSpPr>
        <p:spPr>
          <a:xfrm>
            <a:off x="6676931" y="3244115"/>
            <a:ext cx="1202741" cy="461665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Возможность </a:t>
            </a:r>
            <a:br>
              <a:rPr lang="ru-RU" sz="1000" dirty="0"/>
            </a:br>
            <a:r>
              <a:rPr lang="ru-RU" sz="1000" dirty="0"/>
              <a:t>для застройщика увеличить дисконт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6433430-7F52-A249-9A94-2A2516B10A1F}"/>
              </a:ext>
            </a:extLst>
          </p:cNvPr>
          <p:cNvSpPr/>
          <p:nvPr/>
        </p:nvSpPr>
        <p:spPr>
          <a:xfrm>
            <a:off x="7970365" y="3244115"/>
            <a:ext cx="1202741" cy="92333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Ранжирование финальных предложений </a:t>
            </a:r>
            <a:br>
              <a:rPr lang="ru-RU" sz="1000" dirty="0"/>
            </a:br>
            <a:r>
              <a:rPr lang="ru-RU" sz="1000" dirty="0"/>
              <a:t>в порядке </a:t>
            </a:r>
            <a:br>
              <a:rPr lang="ru-RU" sz="1000" dirty="0"/>
            </a:br>
            <a:r>
              <a:rPr lang="ru-RU" sz="1000" dirty="0"/>
              <a:t>убывания дисконта</a:t>
            </a:r>
          </a:p>
        </p:txBody>
      </p:sp>
      <p:sp>
        <p:nvSpPr>
          <p:cNvPr id="36" name="Прямоугольник 21">
            <a:extLst>
              <a:ext uri="{FF2B5EF4-FFF2-40B4-BE49-F238E27FC236}">
                <a16:creationId xmlns:a16="http://schemas.microsoft.com/office/drawing/2014/main" id="{982CF2C4-FEAB-4C7E-A019-0D01D2ED9B76}"/>
              </a:ext>
            </a:extLst>
          </p:cNvPr>
          <p:cNvSpPr/>
          <p:nvPr/>
        </p:nvSpPr>
        <p:spPr>
          <a:xfrm>
            <a:off x="1503193" y="3244115"/>
            <a:ext cx="1202741" cy="923330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Застройщики предоставляют пакет документов за исключением предложения </a:t>
            </a:r>
            <a:br>
              <a:rPr lang="ru-RU" sz="1000" dirty="0"/>
            </a:br>
            <a:r>
              <a:rPr lang="ru-RU" sz="1000" dirty="0"/>
              <a:t>о цене</a:t>
            </a:r>
          </a:p>
        </p:txBody>
      </p:sp>
      <p:sp>
        <p:nvSpPr>
          <p:cNvPr id="49" name="Прямоугольник 33">
            <a:extLst>
              <a:ext uri="{FF2B5EF4-FFF2-40B4-BE49-F238E27FC236}">
                <a16:creationId xmlns:a16="http://schemas.microsoft.com/office/drawing/2014/main" id="{484EB0F3-9BBA-4502-8C20-3AE168B95E36}"/>
              </a:ext>
            </a:extLst>
          </p:cNvPr>
          <p:cNvSpPr/>
          <p:nvPr/>
        </p:nvSpPr>
        <p:spPr>
          <a:xfrm>
            <a:off x="9263799" y="3244115"/>
            <a:ext cx="1202741" cy="615553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/>
              <a:t>Заключение </a:t>
            </a:r>
            <a:br>
              <a:rPr lang="ru-RU" sz="1000" dirty="0"/>
            </a:br>
            <a:r>
              <a:rPr lang="ru-RU" sz="1000" dirty="0"/>
              <a:t>ДДУ </a:t>
            </a:r>
            <a:br>
              <a:rPr lang="ru-RU" sz="1000" dirty="0"/>
            </a:br>
            <a:r>
              <a:rPr lang="ru-RU" sz="1000" dirty="0"/>
              <a:t>в электронной форме</a:t>
            </a:r>
          </a:p>
        </p:txBody>
      </p:sp>
      <p:sp>
        <p:nvSpPr>
          <p:cNvPr id="3" name="Пятиугольник 2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209759" y="1831743"/>
            <a:ext cx="1434295" cy="1332000"/>
          </a:xfrm>
          <a:prstGeom prst="homePlate">
            <a:avLst>
              <a:gd name="adj" fmla="val 1914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Объявление </a:t>
            </a:r>
            <a:r>
              <a:rPr lang="ru-RU" sz="1000" b="1" dirty="0" smtClean="0">
                <a:solidFill>
                  <a:schemeClr val="tx1"/>
                </a:solidFill>
              </a:rPr>
              <a:t>торгов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2" name="Шеврон 51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1503193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Подача заявок на участие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в торгах</a:t>
            </a:r>
          </a:p>
        </p:txBody>
      </p:sp>
      <p:sp>
        <p:nvSpPr>
          <p:cNvPr id="53" name="Шеврон 52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2796628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Проверка заявок на предмет соответствия критериям</a:t>
            </a:r>
          </a:p>
        </p:txBody>
      </p:sp>
      <p:sp>
        <p:nvSpPr>
          <p:cNvPr id="54" name="Шеврон 53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4090062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08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Подача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предложений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по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дисконту</a:t>
            </a:r>
          </a:p>
        </p:txBody>
      </p:sp>
      <p:sp>
        <p:nvSpPr>
          <p:cNvPr id="56" name="Шеврон 55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5383496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2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Рассмотрение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комиссией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предложений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о цене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торгов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(дисконте)</a:t>
            </a:r>
          </a:p>
        </p:txBody>
      </p:sp>
      <p:sp>
        <p:nvSpPr>
          <p:cNvPr id="57" name="Шеврон 56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6676931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2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Проведение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переторжки</a:t>
            </a:r>
          </a:p>
        </p:txBody>
      </p:sp>
      <p:sp>
        <p:nvSpPr>
          <p:cNvPr id="58" name="Шеврон 57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7970365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72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Определение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победителей</a:t>
            </a:r>
          </a:p>
        </p:txBody>
      </p:sp>
      <p:sp>
        <p:nvSpPr>
          <p:cNvPr id="59" name="Шеврон 58">
            <a:extLst>
              <a:ext uri="{FF2B5EF4-FFF2-40B4-BE49-F238E27FC236}">
                <a16:creationId xmlns:a16="http://schemas.microsoft.com/office/drawing/2014/main" id="{60C98117-B7C2-C048-B167-866F84D852A1}"/>
              </a:ext>
            </a:extLst>
          </p:cNvPr>
          <p:cNvSpPr/>
          <p:nvPr/>
        </p:nvSpPr>
        <p:spPr>
          <a:xfrm>
            <a:off x="9263799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16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Заключение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ДДУ с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spc="50" dirty="0">
                <a:solidFill>
                  <a:schemeClr val="tx1"/>
                </a:solidFill>
              </a:rPr>
              <a:t>победителями</a:t>
            </a:r>
            <a:r>
              <a:rPr lang="ru-RU" sz="1000" b="1" dirty="0">
                <a:solidFill>
                  <a:schemeClr val="tx1"/>
                </a:solidFill>
              </a:rPr>
              <a:t> 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торгов</a:t>
            </a:r>
            <a:endParaRPr lang="ru-RU" sz="1000" b="1" baseline="30000" dirty="0">
              <a:solidFill>
                <a:schemeClr val="tx1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503193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796627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090062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383496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676930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7970365" y="1472319"/>
            <a:ext cx="1201266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1709827" y="1195320"/>
            <a:ext cx="821424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/>
              <a:t>14</a:t>
            </a:r>
            <a:r>
              <a:rPr lang="ru-RU" sz="1400" b="1" dirty="0"/>
              <a:t> </a:t>
            </a:r>
            <a:br>
              <a:rPr lang="ru-RU" sz="1400" b="1" dirty="0"/>
            </a:br>
            <a:r>
              <a:rPr lang="ru-RU" sz="900" b="1" dirty="0"/>
              <a:t>календарных </a:t>
            </a:r>
            <a:br>
              <a:rPr lang="ru-RU" sz="900" b="1" dirty="0"/>
            </a:br>
            <a:r>
              <a:rPr lang="ru-RU" sz="900" b="1" dirty="0"/>
              <a:t>дней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3103062" y="1195320"/>
            <a:ext cx="588396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/>
              <a:t>10</a:t>
            </a:r>
            <a:r>
              <a:rPr lang="ru-RU" sz="1400" b="1" dirty="0"/>
              <a:t> </a:t>
            </a:r>
            <a:br>
              <a:rPr lang="ru-RU" sz="1400" b="1" dirty="0"/>
            </a:br>
            <a:r>
              <a:rPr lang="ru-RU" sz="900" b="1" dirty="0"/>
              <a:t>рабочих </a:t>
            </a:r>
            <a:br>
              <a:rPr lang="ru-RU" sz="900" b="1" dirty="0"/>
            </a:br>
            <a:r>
              <a:rPr lang="ru-RU" sz="900" b="1" dirty="0"/>
              <a:t>дней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4418115" y="1195320"/>
            <a:ext cx="588396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/>
              <a:t>2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900" b="1" dirty="0"/>
              <a:t>рабочих </a:t>
            </a:r>
            <a:br>
              <a:rPr lang="ru-RU" sz="900" b="1" dirty="0"/>
            </a:br>
            <a:r>
              <a:rPr lang="ru-RU" sz="900" b="1" dirty="0"/>
              <a:t>дня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5689931" y="1195320"/>
            <a:ext cx="588396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/>
              <a:t>1</a:t>
            </a:r>
          </a:p>
          <a:p>
            <a:pPr algn="ctr"/>
            <a:r>
              <a:rPr lang="ru-RU" sz="900" b="1" dirty="0"/>
              <a:t>рабочий </a:t>
            </a:r>
            <a:br>
              <a:rPr lang="ru-RU" sz="900" b="1" dirty="0"/>
            </a:br>
            <a:r>
              <a:rPr lang="ru-RU" sz="900" b="1" dirty="0"/>
              <a:t>день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6854494" y="1195320"/>
            <a:ext cx="846139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900" b="1" dirty="0"/>
              <a:t>Не более </a:t>
            </a:r>
            <a:r>
              <a:rPr lang="ru-RU" b="1" dirty="0"/>
              <a:t>2</a:t>
            </a:r>
            <a:r>
              <a:rPr lang="ru-RU" sz="1400" b="1" dirty="0"/>
              <a:t> </a:t>
            </a:r>
            <a:br>
              <a:rPr lang="ru-RU" sz="1400" b="1" dirty="0"/>
            </a:br>
            <a:r>
              <a:rPr lang="ru-RU" sz="900" b="1" dirty="0"/>
              <a:t>рабочих </a:t>
            </a:r>
            <a:br>
              <a:rPr lang="ru-RU" sz="900" b="1" dirty="0"/>
            </a:br>
            <a:r>
              <a:rPr lang="ru-RU" sz="900" b="1" dirty="0"/>
              <a:t>дней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4106C3F5-F1E2-D74A-95BC-6789CA962FF2}"/>
              </a:ext>
            </a:extLst>
          </p:cNvPr>
          <p:cNvSpPr/>
          <p:nvPr/>
        </p:nvSpPr>
        <p:spPr>
          <a:xfrm>
            <a:off x="8276800" y="1195320"/>
            <a:ext cx="588396" cy="55399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/>
              <a:t>1</a:t>
            </a:r>
            <a:r>
              <a:rPr lang="ru-RU" sz="1400" b="1" dirty="0"/>
              <a:t> </a:t>
            </a:r>
            <a:br>
              <a:rPr lang="ru-RU" sz="1400" b="1" dirty="0"/>
            </a:br>
            <a:r>
              <a:rPr lang="ru-RU" sz="900" b="1" dirty="0"/>
              <a:t>рабочий </a:t>
            </a:r>
            <a:br>
              <a:rPr lang="ru-RU" sz="900" b="1" dirty="0"/>
            </a:br>
            <a:r>
              <a:rPr lang="ru-RU" sz="900" b="1" dirty="0"/>
              <a:t>день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9263798" y="1195320"/>
            <a:ext cx="1201266" cy="553998"/>
            <a:chOff x="9263798" y="1119120"/>
            <a:chExt cx="1201266" cy="553998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9263798" y="1396119"/>
              <a:ext cx="1201266" cy="0"/>
            </a:xfrm>
            <a:prstGeom prst="line">
              <a:avLst/>
            </a:prstGeom>
            <a:ln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Прямоугольник 74">
              <a:extLst>
                <a:ext uri="{FF2B5EF4-FFF2-40B4-BE49-F238E27FC236}">
                  <a16:creationId xmlns:a16="http://schemas.microsoft.com/office/drawing/2014/main" id="{4106C3F5-F1E2-D74A-95BC-6789CA962FF2}"/>
                </a:ext>
              </a:extLst>
            </p:cNvPr>
            <p:cNvSpPr/>
            <p:nvPr/>
          </p:nvSpPr>
          <p:spPr>
            <a:xfrm>
              <a:off x="9570233" y="1119120"/>
              <a:ext cx="588396" cy="5539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b="1" dirty="0"/>
                <a:t>10</a:t>
              </a:r>
              <a:r>
                <a:rPr lang="ru-RU" sz="1400" b="1" dirty="0"/>
                <a:t> </a:t>
              </a:r>
              <a:br>
                <a:rPr lang="ru-RU" sz="1400" b="1" dirty="0"/>
              </a:br>
              <a:r>
                <a:rPr lang="ru-RU" sz="900" b="1" dirty="0"/>
                <a:t>рабочих </a:t>
              </a:r>
              <a:br>
                <a:rPr lang="ru-RU" sz="900" b="1" dirty="0"/>
              </a:br>
              <a:r>
                <a:rPr lang="ru-RU" sz="900" b="1" dirty="0"/>
                <a:t>дней</a:t>
              </a:r>
            </a:p>
          </p:txBody>
        </p:sp>
      </p:grpSp>
      <p:sp>
        <p:nvSpPr>
          <p:cNvPr id="79" name="Прямоугольник 21">
            <a:extLst>
              <a:ext uri="{FF2B5EF4-FFF2-40B4-BE49-F238E27FC236}">
                <a16:creationId xmlns:a16="http://schemas.microsoft.com/office/drawing/2014/main" id="{982CF2C4-FEAB-4C7E-A019-0D01D2ED9B76}"/>
              </a:ext>
            </a:extLst>
          </p:cNvPr>
          <p:cNvSpPr/>
          <p:nvPr/>
        </p:nvSpPr>
        <p:spPr>
          <a:xfrm>
            <a:off x="6037271" y="4720797"/>
            <a:ext cx="5929757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indent="-1714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000" dirty="0"/>
              <a:t>Цена ДДУ не выше независимой рыночной оценки, с учетом скидки на оптовый характер сделки</a:t>
            </a:r>
          </a:p>
          <a:p>
            <a:pPr marL="171450" indent="-17145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000" dirty="0"/>
              <a:t>Если победитель отказывается от предоставленного права заключения ДДУ, либо не выбраны средств в рамках регионального лимита, право заключения ДДУ переходит к следующему участнику</a:t>
            </a:r>
          </a:p>
        </p:txBody>
      </p:sp>
      <p:cxnSp>
        <p:nvCxnSpPr>
          <p:cNvPr id="82" name="Прямая соединительная линия 81"/>
          <p:cNvCxnSpPr>
            <a:cxnSpLocks/>
          </p:cNvCxnSpPr>
          <p:nvPr/>
        </p:nvCxnSpPr>
        <p:spPr>
          <a:xfrm>
            <a:off x="6037271" y="4611937"/>
            <a:ext cx="592975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10383355" y="2988599"/>
            <a:ext cx="0" cy="16233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Шеврон 58">
            <a:extLst>
              <a:ext uri="{FF2B5EF4-FFF2-40B4-BE49-F238E27FC236}">
                <a16:creationId xmlns:a16="http://schemas.microsoft.com/office/drawing/2014/main" id="{5C675DF3-0E35-EF4E-A1E5-ED4E9898BC1F}"/>
              </a:ext>
            </a:extLst>
          </p:cNvPr>
          <p:cNvSpPr/>
          <p:nvPr/>
        </p:nvSpPr>
        <p:spPr>
          <a:xfrm>
            <a:off x="10557232" y="1831743"/>
            <a:ext cx="1434295" cy="1332000"/>
          </a:xfrm>
          <a:prstGeom prst="chevron">
            <a:avLst>
              <a:gd name="adj" fmla="val 18790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44000" tIns="36000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Оплата ДДУ</a:t>
            </a:r>
            <a:br>
              <a:rPr lang="ru-RU" sz="1000" b="1" dirty="0" smtClean="0">
                <a:solidFill>
                  <a:schemeClr val="tx1"/>
                </a:solidFill>
              </a:rPr>
            </a:br>
            <a:endParaRPr lang="ru-RU" sz="1000" baseline="30000" dirty="0">
              <a:solidFill>
                <a:schemeClr val="tx1"/>
              </a:solidFill>
            </a:endParaRPr>
          </a:p>
        </p:txBody>
      </p:sp>
      <p:grpSp>
        <p:nvGrpSpPr>
          <p:cNvPr id="42" name="Группа 1"/>
          <p:cNvGrpSpPr/>
          <p:nvPr/>
        </p:nvGrpSpPr>
        <p:grpSpPr>
          <a:xfrm>
            <a:off x="10553615" y="1195320"/>
            <a:ext cx="1201266" cy="415498"/>
            <a:chOff x="9263798" y="1119120"/>
            <a:chExt cx="1201266" cy="415498"/>
          </a:xfrm>
        </p:grpSpPr>
        <p:cxnSp>
          <p:nvCxnSpPr>
            <p:cNvPr id="46" name="Прямая соединительная линия 66"/>
            <p:cNvCxnSpPr/>
            <p:nvPr/>
          </p:nvCxnSpPr>
          <p:spPr>
            <a:xfrm>
              <a:off x="9263798" y="1396119"/>
              <a:ext cx="1201266" cy="0"/>
            </a:xfrm>
            <a:prstGeom prst="line">
              <a:avLst/>
            </a:prstGeom>
            <a:ln>
              <a:headEnd type="stealth" w="med" len="med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рямоугольник 74">
              <a:extLst>
                <a:ext uri="{FF2B5EF4-FFF2-40B4-BE49-F238E27FC236}">
                  <a16:creationId xmlns:a16="http://schemas.microsoft.com/office/drawing/2014/main" id="{4106C3F5-F1E2-D74A-95BC-6789CA962FF2}"/>
                </a:ext>
              </a:extLst>
            </p:cNvPr>
            <p:cNvSpPr/>
            <p:nvPr/>
          </p:nvSpPr>
          <p:spPr>
            <a:xfrm>
              <a:off x="9570233" y="1119120"/>
              <a:ext cx="588396" cy="415498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b="1" dirty="0" smtClean="0"/>
                <a:t>6</a:t>
              </a:r>
              <a:r>
                <a:rPr lang="ru-RU" sz="1400" b="1" dirty="0" smtClean="0"/>
                <a:t> </a:t>
              </a:r>
              <a:r>
                <a:rPr lang="ru-RU" sz="1400" b="1" dirty="0"/>
                <a:t/>
              </a:r>
              <a:br>
                <a:rPr lang="ru-RU" sz="1400" b="1" dirty="0"/>
              </a:br>
              <a:r>
                <a:rPr lang="ru-RU" sz="900" b="1" dirty="0" smtClean="0"/>
                <a:t>мес.</a:t>
              </a:r>
              <a:endParaRPr lang="ru-RU" sz="900" b="1" dirty="0"/>
            </a:p>
          </p:txBody>
        </p:sp>
      </p:grpSp>
      <p:sp>
        <p:nvSpPr>
          <p:cNvPr id="48" name="Прямоугольник 33">
            <a:extLst>
              <a:ext uri="{FF2B5EF4-FFF2-40B4-BE49-F238E27FC236}">
                <a16:creationId xmlns:a16="http://schemas.microsoft.com/office/drawing/2014/main" id="{484EB0F3-9BBA-4502-8C20-3AE168B95E36}"/>
              </a:ext>
            </a:extLst>
          </p:cNvPr>
          <p:cNvSpPr/>
          <p:nvPr/>
        </p:nvSpPr>
        <p:spPr>
          <a:xfrm>
            <a:off x="10611888" y="3244115"/>
            <a:ext cx="1202741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>
            <a:spAutoFit/>
          </a:bodyPr>
          <a:lstStyle/>
          <a:p>
            <a:pPr algn="ctr">
              <a:buClr>
                <a:schemeClr val="accent6"/>
              </a:buClr>
            </a:pPr>
            <a:r>
              <a:rPr lang="ru-RU" sz="1000" dirty="0" smtClean="0"/>
              <a:t>30% в течение 10 рабочих дней после регистрации, 70% - рассрочка на 6 мес.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2076513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Объект 3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4001" y="1"/>
          <a:ext cx="158751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31" name="Объект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"/>
                        <a:ext cx="158751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 hidden="1"/>
          <p:cNvSpPr/>
          <p:nvPr>
            <p:custDataLst>
              <p:tags r:id="rId3"/>
            </p:custDataLst>
          </p:nvPr>
        </p:nvSpPr>
        <p:spPr bwMode="auto">
          <a:xfrm>
            <a:off x="1524001" y="1"/>
            <a:ext cx="158751" cy="15875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0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pic>
        <p:nvPicPr>
          <p:cNvPr id="18" name="Изображение 14" descr="1_Визитная карточка-04.png">
            <a:extLst>
              <a:ext uri="{FF2B5EF4-FFF2-40B4-BE49-F238E27FC236}">
                <a16:creationId xmlns:a16="http://schemas.microsoft.com/office/drawing/2014/main" id="{F03BF2C4-6118-394D-90A1-689EDDCEDA4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441"/>
          <a:stretch/>
        </p:blipFill>
        <p:spPr>
          <a:xfrm>
            <a:off x="11542733" y="261747"/>
            <a:ext cx="424296" cy="436139"/>
          </a:xfrm>
          <a:prstGeom prst="rect">
            <a:avLst/>
          </a:prstGeom>
        </p:spPr>
      </p:pic>
      <p:grpSp>
        <p:nvGrpSpPr>
          <p:cNvPr id="27" name="Группа 26"/>
          <p:cNvGrpSpPr/>
          <p:nvPr/>
        </p:nvGrpSpPr>
        <p:grpSpPr>
          <a:xfrm>
            <a:off x="329407" y="1637970"/>
            <a:ext cx="11533187" cy="4436137"/>
            <a:chOff x="329407" y="1650670"/>
            <a:chExt cx="11533187" cy="4436137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29407" y="1650670"/>
              <a:ext cx="11533187" cy="900000"/>
              <a:chOff x="329407" y="1652495"/>
              <a:chExt cx="11533187" cy="900000"/>
            </a:xfrm>
          </p:grpSpPr>
          <p:sp>
            <p:nvSpPr>
              <p:cNvPr id="13" name="Прямоугольник 7">
                <a:extLst>
                  <a:ext uri="{FF2B5EF4-FFF2-40B4-BE49-F238E27FC236}">
                    <a16:creationId xmlns:a16="http://schemas.microsoft.com/office/drawing/2014/main" id="{2F45E294-CB68-F94F-9536-03638648A452}"/>
                  </a:ext>
                </a:extLst>
              </p:cNvPr>
              <p:cNvSpPr/>
              <p:nvPr/>
            </p:nvSpPr>
            <p:spPr>
              <a:xfrm>
                <a:off x="329407" y="1652495"/>
                <a:ext cx="3075745" cy="9000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bg2"/>
                </a:solidFill>
              </a:ln>
            </p:spPr>
            <p:txBody>
              <a:bodyPr wrap="square" lIns="54000" tIns="54000" rIns="54000" bIns="54000" anchor="ctr" anchorCtr="0">
                <a:noAutofit/>
              </a:bodyPr>
              <a:lstStyle/>
              <a:p>
                <a:pPr algn="ctr">
                  <a:spcBef>
                    <a:spcPts val="300"/>
                  </a:spcBef>
                  <a:buClr>
                    <a:schemeClr val="accent6"/>
                  </a:buClr>
                </a:pPr>
                <a:r>
                  <a:rPr lang="ru-RU" b="1" dirty="0"/>
                  <a:t>+7 (495) 775-47-40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4836ACB-BF20-ED41-A84B-5DCE460E56AA}"/>
                  </a:ext>
                </a:extLst>
              </p:cNvPr>
              <p:cNvSpPr txBox="1"/>
              <p:nvPr/>
            </p:nvSpPr>
            <p:spPr>
              <a:xfrm>
                <a:off x="3638201" y="1825496"/>
                <a:ext cx="822439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2500"/>
                  </a:spcBef>
                </a:pPr>
                <a:r>
                  <a:rPr lang="ru-RU" dirty="0" err="1" smtClean="0"/>
                  <a:t>Колл</a:t>
                </a:r>
                <a:r>
                  <a:rPr lang="ru-RU" dirty="0" smtClean="0"/>
                  <a:t>-центр </a:t>
                </a:r>
                <a:r>
                  <a:rPr lang="ru-RU" dirty="0"/>
                  <a:t>ДОМ.РФ, по общим вопросам в части реализации программы выкупа объектов</a:t>
                </a:r>
                <a:endParaRPr lang="en-US" dirty="0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29407" y="2829382"/>
              <a:ext cx="11533187" cy="900000"/>
              <a:chOff x="329407" y="2682917"/>
              <a:chExt cx="11533187" cy="900000"/>
            </a:xfrm>
          </p:grpSpPr>
          <p:sp>
            <p:nvSpPr>
              <p:cNvPr id="14" name="Прямоугольник 7">
                <a:extLst>
                  <a:ext uri="{FF2B5EF4-FFF2-40B4-BE49-F238E27FC236}">
                    <a16:creationId xmlns:a16="http://schemas.microsoft.com/office/drawing/2014/main" id="{D4DFB6C0-1B6C-7E4A-BB26-A1DDFC3DF33B}"/>
                  </a:ext>
                </a:extLst>
              </p:cNvPr>
              <p:cNvSpPr/>
              <p:nvPr/>
            </p:nvSpPr>
            <p:spPr>
              <a:xfrm>
                <a:off x="329407" y="2682917"/>
                <a:ext cx="3075745" cy="9000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bg2"/>
                </a:solidFill>
              </a:ln>
            </p:spPr>
            <p:txBody>
              <a:bodyPr wrap="square" lIns="54000" tIns="54000" rIns="54000" bIns="54000" anchor="ctr" anchorCtr="0">
                <a:noAutofit/>
              </a:bodyPr>
              <a:lstStyle/>
              <a:p>
                <a:pPr algn="ctr">
                  <a:spcBef>
                    <a:spcPts val="300"/>
                  </a:spcBef>
                  <a:buClr>
                    <a:schemeClr val="accent6"/>
                  </a:buClr>
                </a:pPr>
                <a:r>
                  <a:rPr lang="ru-RU" b="1" dirty="0"/>
                  <a:t>vykup_2020@domrf.ru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A737A15-9943-5742-B924-EF037226D04C}"/>
                  </a:ext>
                </a:extLst>
              </p:cNvPr>
              <p:cNvSpPr txBox="1"/>
              <p:nvPr/>
            </p:nvSpPr>
            <p:spPr>
              <a:xfrm>
                <a:off x="3638201" y="2994418"/>
                <a:ext cx="822439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2500"/>
                  </a:spcBef>
                </a:pPr>
                <a:r>
                  <a:rPr lang="ru-RU" dirty="0"/>
                  <a:t>П</a:t>
                </a:r>
                <a:r>
                  <a:rPr lang="ru-RU" dirty="0" smtClean="0"/>
                  <a:t>о </a:t>
                </a:r>
                <a:r>
                  <a:rPr lang="ru-RU" dirty="0"/>
                  <a:t>общим вопросам в части реализации программы выкупа объектов</a:t>
                </a:r>
                <a:endParaRPr lang="en-US" dirty="0"/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29407" y="4008094"/>
              <a:ext cx="11533187" cy="900000"/>
              <a:chOff x="329407" y="3713339"/>
              <a:chExt cx="11533187" cy="900000"/>
            </a:xfrm>
          </p:grpSpPr>
          <p:sp>
            <p:nvSpPr>
              <p:cNvPr id="17" name="Прямоугольник 7">
                <a:extLst>
                  <a:ext uri="{FF2B5EF4-FFF2-40B4-BE49-F238E27FC236}">
                    <a16:creationId xmlns:a16="http://schemas.microsoft.com/office/drawing/2014/main" id="{FA67AB4F-4E07-5242-832A-2070BDDDF300}"/>
                  </a:ext>
                </a:extLst>
              </p:cNvPr>
              <p:cNvSpPr/>
              <p:nvPr/>
            </p:nvSpPr>
            <p:spPr>
              <a:xfrm>
                <a:off x="329407" y="3713339"/>
                <a:ext cx="3075745" cy="9000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bg2"/>
                </a:solidFill>
              </a:ln>
            </p:spPr>
            <p:txBody>
              <a:bodyPr wrap="square" lIns="54000" tIns="54000" rIns="54000" bIns="54000" anchor="ctr" anchorCtr="0">
                <a:noAutofit/>
              </a:bodyPr>
              <a:lstStyle/>
              <a:p>
                <a:pPr algn="ctr">
                  <a:spcBef>
                    <a:spcPts val="300"/>
                  </a:spcBef>
                  <a:buClr>
                    <a:schemeClr val="accent6"/>
                  </a:buClr>
                </a:pPr>
                <a:r>
                  <a:rPr lang="en-US" b="1" dirty="0" err="1"/>
                  <a:t>torgiproject@domrf.ru</a:t>
                </a:r>
                <a:endParaRPr lang="ru-RU" b="1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2CC5FF-84F5-1B4E-B22D-A3D4A58AB4DC}"/>
                  </a:ext>
                </a:extLst>
              </p:cNvPr>
              <p:cNvSpPr txBox="1"/>
              <p:nvPr/>
            </p:nvSpPr>
            <p:spPr>
              <a:xfrm>
                <a:off x="3638201" y="4019863"/>
                <a:ext cx="8224393" cy="2869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2500"/>
                  </a:spcBef>
                </a:pPr>
                <a:r>
                  <a:rPr lang="ru-RU" dirty="0"/>
                  <a:t>П</a:t>
                </a:r>
                <a:r>
                  <a:rPr lang="ru-RU" dirty="0" smtClean="0"/>
                  <a:t>о </a:t>
                </a:r>
                <a:r>
                  <a:rPr lang="ru-RU" dirty="0"/>
                  <a:t>вопросам подачи заявки на участие в уже объявленных торгах </a:t>
                </a:r>
                <a:endParaRPr lang="en-US" dirty="0"/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329407" y="5186807"/>
              <a:ext cx="11533187" cy="900000"/>
              <a:chOff x="329407" y="5021707"/>
              <a:chExt cx="11533187" cy="900000"/>
            </a:xfrm>
          </p:grpSpPr>
          <p:sp>
            <p:nvSpPr>
              <p:cNvPr id="19" name="Прямоугольник 7">
                <a:extLst>
                  <a:ext uri="{FF2B5EF4-FFF2-40B4-BE49-F238E27FC236}">
                    <a16:creationId xmlns:a16="http://schemas.microsoft.com/office/drawing/2014/main" id="{5D497DCF-E578-394F-8202-D34233CE6631}"/>
                  </a:ext>
                </a:extLst>
              </p:cNvPr>
              <p:cNvSpPr/>
              <p:nvPr/>
            </p:nvSpPr>
            <p:spPr>
              <a:xfrm>
                <a:off x="329407" y="5021707"/>
                <a:ext cx="3075745" cy="9000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bg2"/>
                </a:solidFill>
              </a:ln>
            </p:spPr>
            <p:txBody>
              <a:bodyPr wrap="square" lIns="54000" tIns="54000" rIns="54000" bIns="54000" anchor="ctr" anchorCtr="0">
                <a:noAutofit/>
              </a:bodyPr>
              <a:lstStyle/>
              <a:p>
                <a:pPr algn="ctr">
                  <a:spcBef>
                    <a:spcPts val="300"/>
                  </a:spcBef>
                  <a:buClr>
                    <a:schemeClr val="accent6"/>
                  </a:buClr>
                </a:pPr>
                <a:r>
                  <a:rPr lang="ru-RU" b="1" dirty="0"/>
                  <a:t>+7 (495) 787-29-97, </a:t>
                </a:r>
                <a:r>
                  <a:rPr lang="ru-RU" b="1" dirty="0" err="1"/>
                  <a:t>client@sberbank-ast.ru</a:t>
                </a:r>
                <a:endParaRPr lang="ru-RU" b="1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CE98D5-A562-6E42-B16B-68DC9F9C8794}"/>
                  </a:ext>
                </a:extLst>
              </p:cNvPr>
              <p:cNvSpPr txBox="1"/>
              <p:nvPr/>
            </p:nvSpPr>
            <p:spPr>
              <a:xfrm>
                <a:off x="3638201" y="5333208"/>
                <a:ext cx="822439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2500"/>
                  </a:spcBef>
                </a:pPr>
                <a:r>
                  <a:rPr lang="ru-RU" dirty="0"/>
                  <a:t>П</a:t>
                </a:r>
                <a:r>
                  <a:rPr lang="ru-RU" dirty="0" smtClean="0"/>
                  <a:t>о </a:t>
                </a:r>
                <a:r>
                  <a:rPr lang="ru-RU" dirty="0"/>
                  <a:t>вопросам регистрации и участия на платформе УТП ЗАО «Сбербанк-АСТ»</a:t>
                </a:r>
              </a:p>
            </p:txBody>
          </p:sp>
        </p:grp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C0DEF955-19BC-DD43-A701-66FE10408FD8}"/>
                </a:ext>
              </a:extLst>
            </p:cNvPr>
            <p:cNvCxnSpPr>
              <a:cxnSpLocks/>
            </p:cNvCxnSpPr>
            <p:nvPr/>
          </p:nvCxnSpPr>
          <p:spPr>
            <a:xfrm>
              <a:off x="3638201" y="3868738"/>
              <a:ext cx="8224393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9077B22-93F5-1141-AD13-D0193773CCFB}"/>
                </a:ext>
              </a:extLst>
            </p:cNvPr>
            <p:cNvCxnSpPr>
              <a:cxnSpLocks/>
            </p:cNvCxnSpPr>
            <p:nvPr/>
          </p:nvCxnSpPr>
          <p:spPr>
            <a:xfrm>
              <a:off x="3638201" y="2690026"/>
              <a:ext cx="8224393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02493202-5A95-D34B-AFD2-2574664990FD}"/>
                </a:ext>
              </a:extLst>
            </p:cNvPr>
            <p:cNvCxnSpPr>
              <a:cxnSpLocks/>
            </p:cNvCxnSpPr>
            <p:nvPr/>
          </p:nvCxnSpPr>
          <p:spPr>
            <a:xfrm>
              <a:off x="3638201" y="5047450"/>
              <a:ext cx="8224393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Заголовок 6">
            <a:extLst>
              <a:ext uri="{FF2B5EF4-FFF2-40B4-BE49-F238E27FC236}">
                <a16:creationId xmlns:a16="http://schemas.microsoft.com/office/drawing/2014/main" id="{A2A69FB3-0B42-2D43-BEC6-A84363C2CCAC}"/>
              </a:ext>
            </a:extLst>
          </p:cNvPr>
          <p:cNvSpPr txBox="1">
            <a:spLocks/>
          </p:cNvSpPr>
          <p:nvPr/>
        </p:nvSpPr>
        <p:spPr bwMode="auto">
          <a:xfrm>
            <a:off x="227518" y="287456"/>
            <a:ext cx="1127693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1" kern="120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r>
              <a:rPr lang="ru-RU" sz="2500" dirty="0">
                <a:solidFill>
                  <a:schemeClr val="tx1"/>
                </a:solidFill>
              </a:rPr>
              <a:t>Контакты</a:t>
            </a:r>
          </a:p>
        </p:txBody>
      </p:sp>
    </p:spTree>
    <p:extLst>
      <p:ext uri="{BB962C8B-B14F-4D97-AF65-F5344CB8AC3E}">
        <p14:creationId xmlns:p14="http://schemas.microsoft.com/office/powerpoint/2010/main" val="3450264652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Pg7OZPGnWamiQF4fav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rt5LuPLS6.oj49bkdgR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E5H601QuyPTYIseB7WS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E5H601QuyPTYIseB7WS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um.PN_cxipRvnGrASMh7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TITLED [только чтение]" id="{D19B0767-7AAF-48ED-8DCF-381E30F367C7}" vid="{1B381B6F-20D0-43FC-B082-FD54CF40EB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DOMRF</Template>
  <TotalTime>2998</TotalTime>
  <Words>621</Words>
  <Application>Microsoft Office PowerPoint</Application>
  <PresentationFormat>Широкоэкранный</PresentationFormat>
  <Paragraphs>85</Paragraphs>
  <Slides>5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Helvetica Neue</vt:lpstr>
      <vt:lpstr>Tahoma</vt:lpstr>
      <vt:lpstr>Times New Roman</vt:lpstr>
      <vt:lpstr>Wingdings</vt:lpstr>
      <vt:lpstr>Тема Office</vt:lpstr>
      <vt:lpstr>think-cell Slide</vt:lpstr>
      <vt:lpstr>Программа приобретения стандартного жилья  у застройщиков в целях его последующей реализации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АО "ДОМ.РФ"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выкупа непроданных квартир</dc:title>
  <dc:creator>Белоусов Никита Алексеевич</dc:creator>
  <cp:lastModifiedBy>Сабуров Владислав Борисович</cp:lastModifiedBy>
  <cp:revision>142</cp:revision>
  <cp:lastPrinted>2017-03-22T15:09:31Z</cp:lastPrinted>
  <dcterms:created xsi:type="dcterms:W3CDTF">2020-05-06T14:40:12Z</dcterms:created>
  <dcterms:modified xsi:type="dcterms:W3CDTF">2020-06-18T12:15:44Z</dcterms:modified>
</cp:coreProperties>
</file>